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95"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D6BE8-E7E4-4020-9E9D-9BA89A206017}" v="14" dt="2024-11-22T22:37:58.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186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Personius" userId="de585e8f9d668739" providerId="LiveId" clId="{6CDD6BE8-E7E4-4020-9E9D-9BA89A206017}"/>
    <pc:docChg chg="custSel modSld">
      <pc:chgData name="Bill Personius" userId="de585e8f9d668739" providerId="LiveId" clId="{6CDD6BE8-E7E4-4020-9E9D-9BA89A206017}" dt="2024-11-22T22:39:22.484" v="512" actId="20577"/>
      <pc:docMkLst>
        <pc:docMk/>
      </pc:docMkLst>
      <pc:sldChg chg="addSp modSp mod">
        <pc:chgData name="Bill Personius" userId="de585e8f9d668739" providerId="LiveId" clId="{6CDD6BE8-E7E4-4020-9E9D-9BA89A206017}" dt="2024-11-22T22:39:22.484" v="512" actId="20577"/>
        <pc:sldMkLst>
          <pc:docMk/>
          <pc:sldMk cId="1791983384" sldId="295"/>
        </pc:sldMkLst>
        <pc:spChg chg="mod">
          <ac:chgData name="Bill Personius" userId="de585e8f9d668739" providerId="LiveId" clId="{6CDD6BE8-E7E4-4020-9E9D-9BA89A206017}" dt="2024-11-22T22:29:45.154" v="179" actId="1076"/>
          <ac:spMkLst>
            <pc:docMk/>
            <pc:sldMk cId="1791983384" sldId="295"/>
            <ac:spMk id="2" creationId="{47CD556B-C120-1A17-1874-A5A13E9851D0}"/>
          </ac:spMkLst>
        </pc:spChg>
        <pc:spChg chg="add mod">
          <ac:chgData name="Bill Personius" userId="de585e8f9d668739" providerId="LiveId" clId="{6CDD6BE8-E7E4-4020-9E9D-9BA89A206017}" dt="2024-11-22T22:30:00.229" v="188" actId="1076"/>
          <ac:spMkLst>
            <pc:docMk/>
            <pc:sldMk cId="1791983384" sldId="295"/>
            <ac:spMk id="3" creationId="{3B5DAF76-4013-F768-4DEC-E867BAF39B6E}"/>
          </ac:spMkLst>
        </pc:spChg>
        <pc:spChg chg="mod">
          <ac:chgData name="Bill Personius" userId="de585e8f9d668739" providerId="LiveId" clId="{6CDD6BE8-E7E4-4020-9E9D-9BA89A206017}" dt="2024-11-22T22:39:22.484" v="512" actId="20577"/>
          <ac:spMkLst>
            <pc:docMk/>
            <pc:sldMk cId="1791983384" sldId="295"/>
            <ac:spMk id="4" creationId="{1DB3109C-201B-8030-713B-B7938F40DF60}"/>
          </ac:spMkLst>
        </pc:spChg>
        <pc:spChg chg="add mod">
          <ac:chgData name="Bill Personius" userId="de585e8f9d668739" providerId="LiveId" clId="{6CDD6BE8-E7E4-4020-9E9D-9BA89A206017}" dt="2024-11-22T22:38:46.037" v="469" actId="20577"/>
          <ac:spMkLst>
            <pc:docMk/>
            <pc:sldMk cId="1791983384" sldId="295"/>
            <ac:spMk id="5" creationId="{ABB2326F-2001-2328-42A7-7935F34156A3}"/>
          </ac:spMkLst>
        </pc:spChg>
        <pc:picChg chg="mod">
          <ac:chgData name="Bill Personius" userId="de585e8f9d668739" providerId="LiveId" clId="{6CDD6BE8-E7E4-4020-9E9D-9BA89A206017}" dt="2024-11-22T22:29:52.191" v="187" actId="1036"/>
          <ac:picMkLst>
            <pc:docMk/>
            <pc:sldMk cId="1791983384" sldId="295"/>
            <ac:picMk id="7" creationId="{8977BD1A-84E0-0145-944C-869B2AB8274C}"/>
          </ac:picMkLst>
        </pc:picChg>
        <pc:picChg chg="add mod">
          <ac:chgData name="Bill Personius" userId="de585e8f9d668739" providerId="LiveId" clId="{6CDD6BE8-E7E4-4020-9E9D-9BA89A206017}" dt="2024-11-22T22:39:05.551" v="496" actId="1038"/>
          <ac:picMkLst>
            <pc:docMk/>
            <pc:sldMk cId="1791983384" sldId="295"/>
            <ac:picMk id="8" creationId="{927E5595-8B34-0C5F-598F-2F37E1AB2382}"/>
          </ac:picMkLst>
        </pc:picChg>
        <pc:picChg chg="mod">
          <ac:chgData name="Bill Personius" userId="de585e8f9d668739" providerId="LiveId" clId="{6CDD6BE8-E7E4-4020-9E9D-9BA89A206017}" dt="2024-11-08T23:08:43.370" v="28" actId="1076"/>
          <ac:picMkLst>
            <pc:docMk/>
            <pc:sldMk cId="1791983384" sldId="295"/>
            <ac:picMk id="4098" creationId="{9971DAB3-62C0-4826-A982-659BE216339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FF382-EF44-49AD-9EE8-C1C2D8D85A9A}" type="datetimeFigureOut">
              <a:rPr lang="en-US" smtClean="0"/>
              <a:t>11/22/2024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39F61-9EF6-4D88-8FF6-9BFCC9922105}" type="slidenum">
              <a:rPr lang="en-US" smtClean="0"/>
              <a:t>‹#›</a:t>
            </a:fld>
            <a:endParaRPr lang="en-US"/>
          </a:p>
        </p:txBody>
      </p:sp>
    </p:spTree>
    <p:extLst>
      <p:ext uri="{BB962C8B-B14F-4D97-AF65-F5344CB8AC3E}">
        <p14:creationId xmlns:p14="http://schemas.microsoft.com/office/powerpoint/2010/main" val="68979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r>
              <a:rPr lang="en-US" dirty="0"/>
              <a:t>Our plan is to place a SH-60F Seahawk at the front gate.</a:t>
            </a:r>
          </a:p>
          <a:p>
            <a:r>
              <a:rPr lang="en-US" dirty="0"/>
              <a:t>This aircraft is painted in honor of CDR Clyde E. Lassen’s, USN (Ret.) Medal of Honor for the </a:t>
            </a:r>
          </a:p>
          <a:p>
            <a:r>
              <a:rPr lang="en-US" dirty="0"/>
              <a:t>100 Year Celebration of Naval Aviation in Feb of 2011 </a:t>
            </a:r>
          </a:p>
          <a:p>
            <a:r>
              <a:rPr lang="en-US" dirty="0"/>
              <a:t>Used in Disestablishment Ceremony of HS-10 in July of 2012  </a:t>
            </a:r>
          </a:p>
          <a:p>
            <a:r>
              <a:rPr lang="en-US" dirty="0"/>
              <a:t>The Navy is currently flying a family of Seahawks with the MH-60R and MH-60S so…</a:t>
            </a:r>
          </a:p>
          <a:p>
            <a:r>
              <a:rPr lang="en-US" dirty="0"/>
              <a:t>For those reasons… this aircraft was the next best option to Honor Clyde and his crew and be placed at the front gate of NASNI.</a:t>
            </a:r>
          </a:p>
          <a:p>
            <a:endParaRPr lang="en-US" dirty="0"/>
          </a:p>
          <a:p>
            <a:endParaRPr lang="en-US" dirty="0"/>
          </a:p>
          <a:p>
            <a:endParaRPr lang="en-US" dirty="0"/>
          </a:p>
          <a:p>
            <a:endParaRPr lang="en-US" dirty="0"/>
          </a:p>
          <a:p>
            <a:r>
              <a:rPr lang="en-US" dirty="0"/>
              <a:t>This aircraft is important and significant as it pays tribute to a Medal of Honor Winner CDR Clyde E. Lassen and his crew</a:t>
            </a:r>
          </a:p>
          <a:p>
            <a:r>
              <a:rPr lang="en-US" dirty="0"/>
              <a:t>as well as the thousands of personnel that pass through the gate of the Master Helicopter Base supporting what are 23 helicopter commands, 80 tenant commands and the Naval Aviation Depot, which is the largest aerospace employer in San Diego. </a:t>
            </a:r>
          </a:p>
          <a:p>
            <a:endParaRPr lang="en-US" dirty="0"/>
          </a:p>
          <a:p>
            <a:r>
              <a:rPr lang="en-US" dirty="0"/>
              <a:t>Here s a picture of Buno 164073 in flight. </a:t>
            </a:r>
          </a:p>
        </p:txBody>
      </p:sp>
      <p:sp>
        <p:nvSpPr>
          <p:cNvPr id="4" name="Slide Number Placeholder 3"/>
          <p:cNvSpPr>
            <a:spLocks noGrp="1"/>
          </p:cNvSpPr>
          <p:nvPr>
            <p:ph type="sldNum" sz="quarter" idx="5"/>
          </p:nvPr>
        </p:nvSpPr>
        <p:spPr/>
        <p:txBody>
          <a:bodyPr/>
          <a:lstStyle/>
          <a:p>
            <a:fld id="{0C43C78F-BF03-4272-B5A7-75444D0316C3}" type="slidenum">
              <a:rPr lang="en-US" smtClean="0"/>
              <a:t>1</a:t>
            </a:fld>
            <a:endParaRPr lang="en-US"/>
          </a:p>
        </p:txBody>
      </p:sp>
    </p:spTree>
    <p:extLst>
      <p:ext uri="{BB962C8B-B14F-4D97-AF65-F5344CB8AC3E}">
        <p14:creationId xmlns:p14="http://schemas.microsoft.com/office/powerpoint/2010/main" val="89020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FCCC56-28B6-4FAB-9EED-FCC353565DFD}"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68EE3-4AAC-4819-A4CA-929B46873929}" type="slidenum">
              <a:rPr lang="en-US" smtClean="0"/>
              <a:t>‹#›</a:t>
            </a:fld>
            <a:endParaRPr lang="en-US"/>
          </a:p>
        </p:txBody>
      </p:sp>
    </p:spTree>
    <p:extLst>
      <p:ext uri="{BB962C8B-B14F-4D97-AF65-F5344CB8AC3E}">
        <p14:creationId xmlns:p14="http://schemas.microsoft.com/office/powerpoint/2010/main" val="30791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FCCC56-28B6-4FAB-9EED-FCC353565DFD}"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68EE3-4AAC-4819-A4CA-929B46873929}" type="slidenum">
              <a:rPr lang="en-US" smtClean="0"/>
              <a:t>‹#›</a:t>
            </a:fld>
            <a:endParaRPr lang="en-US"/>
          </a:p>
        </p:txBody>
      </p:sp>
    </p:spTree>
    <p:extLst>
      <p:ext uri="{BB962C8B-B14F-4D97-AF65-F5344CB8AC3E}">
        <p14:creationId xmlns:p14="http://schemas.microsoft.com/office/powerpoint/2010/main" val="190584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FCCC56-28B6-4FAB-9EED-FCC353565DFD}"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68EE3-4AAC-4819-A4CA-929B46873929}" type="slidenum">
              <a:rPr lang="en-US" smtClean="0"/>
              <a:t>‹#›</a:t>
            </a:fld>
            <a:endParaRPr lang="en-US"/>
          </a:p>
        </p:txBody>
      </p:sp>
    </p:spTree>
    <p:extLst>
      <p:ext uri="{BB962C8B-B14F-4D97-AF65-F5344CB8AC3E}">
        <p14:creationId xmlns:p14="http://schemas.microsoft.com/office/powerpoint/2010/main" val="426434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FCCC56-28B6-4FAB-9EED-FCC353565DFD}"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68EE3-4AAC-4819-A4CA-929B46873929}" type="slidenum">
              <a:rPr lang="en-US" smtClean="0"/>
              <a:t>‹#›</a:t>
            </a:fld>
            <a:endParaRPr lang="en-US"/>
          </a:p>
        </p:txBody>
      </p:sp>
    </p:spTree>
    <p:extLst>
      <p:ext uri="{BB962C8B-B14F-4D97-AF65-F5344CB8AC3E}">
        <p14:creationId xmlns:p14="http://schemas.microsoft.com/office/powerpoint/2010/main" val="282868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FCCC56-28B6-4FAB-9EED-FCC353565DFD}"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68EE3-4AAC-4819-A4CA-929B46873929}" type="slidenum">
              <a:rPr lang="en-US" smtClean="0"/>
              <a:t>‹#›</a:t>
            </a:fld>
            <a:endParaRPr lang="en-US"/>
          </a:p>
        </p:txBody>
      </p:sp>
    </p:spTree>
    <p:extLst>
      <p:ext uri="{BB962C8B-B14F-4D97-AF65-F5344CB8AC3E}">
        <p14:creationId xmlns:p14="http://schemas.microsoft.com/office/powerpoint/2010/main" val="305425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FCCC56-28B6-4FAB-9EED-FCC353565DFD}"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68EE3-4AAC-4819-A4CA-929B46873929}" type="slidenum">
              <a:rPr lang="en-US" smtClean="0"/>
              <a:t>‹#›</a:t>
            </a:fld>
            <a:endParaRPr lang="en-US"/>
          </a:p>
        </p:txBody>
      </p:sp>
    </p:spTree>
    <p:extLst>
      <p:ext uri="{BB962C8B-B14F-4D97-AF65-F5344CB8AC3E}">
        <p14:creationId xmlns:p14="http://schemas.microsoft.com/office/powerpoint/2010/main" val="44173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FCCC56-28B6-4FAB-9EED-FCC353565DFD}"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68EE3-4AAC-4819-A4CA-929B46873929}" type="slidenum">
              <a:rPr lang="en-US" smtClean="0"/>
              <a:t>‹#›</a:t>
            </a:fld>
            <a:endParaRPr lang="en-US"/>
          </a:p>
        </p:txBody>
      </p:sp>
    </p:spTree>
    <p:extLst>
      <p:ext uri="{BB962C8B-B14F-4D97-AF65-F5344CB8AC3E}">
        <p14:creationId xmlns:p14="http://schemas.microsoft.com/office/powerpoint/2010/main" val="417563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FCCC56-28B6-4FAB-9EED-FCC353565DFD}"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68EE3-4AAC-4819-A4CA-929B46873929}" type="slidenum">
              <a:rPr lang="en-US" smtClean="0"/>
              <a:t>‹#›</a:t>
            </a:fld>
            <a:endParaRPr lang="en-US"/>
          </a:p>
        </p:txBody>
      </p:sp>
    </p:spTree>
    <p:extLst>
      <p:ext uri="{BB962C8B-B14F-4D97-AF65-F5344CB8AC3E}">
        <p14:creationId xmlns:p14="http://schemas.microsoft.com/office/powerpoint/2010/main" val="234184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CCC56-28B6-4FAB-9EED-FCC353565DFD}"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68EE3-4AAC-4819-A4CA-929B46873929}" type="slidenum">
              <a:rPr lang="en-US" smtClean="0"/>
              <a:t>‹#›</a:t>
            </a:fld>
            <a:endParaRPr lang="en-US"/>
          </a:p>
        </p:txBody>
      </p:sp>
    </p:spTree>
    <p:extLst>
      <p:ext uri="{BB962C8B-B14F-4D97-AF65-F5344CB8AC3E}">
        <p14:creationId xmlns:p14="http://schemas.microsoft.com/office/powerpoint/2010/main" val="239933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FCCC56-28B6-4FAB-9EED-FCC353565DFD}"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68EE3-4AAC-4819-A4CA-929B46873929}" type="slidenum">
              <a:rPr lang="en-US" smtClean="0"/>
              <a:t>‹#›</a:t>
            </a:fld>
            <a:endParaRPr lang="en-US"/>
          </a:p>
        </p:txBody>
      </p:sp>
    </p:spTree>
    <p:extLst>
      <p:ext uri="{BB962C8B-B14F-4D97-AF65-F5344CB8AC3E}">
        <p14:creationId xmlns:p14="http://schemas.microsoft.com/office/powerpoint/2010/main" val="232829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FCCC56-28B6-4FAB-9EED-FCC353565DFD}"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68EE3-4AAC-4819-A4CA-929B46873929}" type="slidenum">
              <a:rPr lang="en-US" smtClean="0"/>
              <a:t>‹#›</a:t>
            </a:fld>
            <a:endParaRPr lang="en-US"/>
          </a:p>
        </p:txBody>
      </p:sp>
    </p:spTree>
    <p:extLst>
      <p:ext uri="{BB962C8B-B14F-4D97-AF65-F5344CB8AC3E}">
        <p14:creationId xmlns:p14="http://schemas.microsoft.com/office/powerpoint/2010/main" val="39546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81FCCC56-28B6-4FAB-9EED-FCC353565DFD}" type="datetimeFigureOut">
              <a:rPr lang="en-US" smtClean="0"/>
              <a:t>11/22/2024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ABA68EE3-4AAC-4819-A4CA-929B46873929}" type="slidenum">
              <a:rPr lang="en-US" smtClean="0"/>
              <a:t>‹#›</a:t>
            </a:fld>
            <a:endParaRPr lang="en-US"/>
          </a:p>
        </p:txBody>
      </p:sp>
    </p:spTree>
    <p:extLst>
      <p:ext uri="{BB962C8B-B14F-4D97-AF65-F5344CB8AC3E}">
        <p14:creationId xmlns:p14="http://schemas.microsoft.com/office/powerpoint/2010/main" val="2122574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waze.com/live-map/directions/wyndham-san-diego-bayside-n-harbor-dr-1355?to=place.w.159121735.1591413960.1282897" TargetMode="External"/><Relationship Id="rId3" Type="http://schemas.openxmlformats.org/officeDocument/2006/relationships/image" Target="../media/image1.jpeg"/><Relationship Id="rId7" Type="http://schemas.openxmlformats.org/officeDocument/2006/relationships/hyperlink" Target="https://www.wyndhamhotels.com/wyndham/san-diego-california/wyndham-san-diego-bayside/overview?CID=LC:46q62bu8edfbx3y:47150&amp;iata=0009379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claimjumper.com/" TargetMode="External"/><Relationship Id="rId5" Type="http://schemas.openxmlformats.org/officeDocument/2006/relationships/hyperlink" Target="https://coronadotimes.com/news/2019/11/20/world-famous-i-bars-reputation-about-to-takeoff/" TargetMode="External"/><Relationship Id="rId10" Type="http://schemas.openxmlformats.org/officeDocument/2006/relationships/image" Target="../media/image3.png"/><Relationship Id="rId4" Type="http://schemas.openxmlformats.org/officeDocument/2006/relationships/hyperlink" Target="https://www.waze.com/live-map/directions/main-gate-naval-air-station-north-island?to=place.w.159121735.1591348422.5715033" TargetMode="Externa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ndefined">
            <a:extLst>
              <a:ext uri="{FF2B5EF4-FFF2-40B4-BE49-F238E27FC236}">
                <a16:creationId xmlns:a16="http://schemas.microsoft.com/office/drawing/2014/main" id="{9971DAB3-62C0-4826-A982-659BE21633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23" b="12665"/>
          <a:stretch/>
        </p:blipFill>
        <p:spPr bwMode="auto">
          <a:xfrm>
            <a:off x="1027749" y="1510265"/>
            <a:ext cx="4924698" cy="22729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CD556B-C120-1A17-1874-A5A13E9851D0}"/>
              </a:ext>
            </a:extLst>
          </p:cNvPr>
          <p:cNvSpPr txBox="1"/>
          <p:nvPr/>
        </p:nvSpPr>
        <p:spPr>
          <a:xfrm>
            <a:off x="1149690" y="598636"/>
            <a:ext cx="5389617" cy="769441"/>
          </a:xfrm>
          <a:prstGeom prst="rect">
            <a:avLst/>
          </a:prstGeom>
          <a:noFill/>
        </p:spPr>
        <p:txBody>
          <a:bodyPr wrap="none" rtlCol="0">
            <a:spAutoFit/>
          </a:bodyPr>
          <a:lstStyle/>
          <a:p>
            <a:r>
              <a:rPr lang="en-US" sz="4400" dirty="0"/>
              <a:t>Mark Your Calendars!</a:t>
            </a:r>
            <a:endParaRPr lang="en-US" sz="2000" dirty="0"/>
          </a:p>
        </p:txBody>
      </p:sp>
      <p:sp>
        <p:nvSpPr>
          <p:cNvPr id="4" name="TextBox 3">
            <a:extLst>
              <a:ext uri="{FF2B5EF4-FFF2-40B4-BE49-F238E27FC236}">
                <a16:creationId xmlns:a16="http://schemas.microsoft.com/office/drawing/2014/main" id="{1DB3109C-201B-8030-713B-B7938F40DF60}"/>
              </a:ext>
            </a:extLst>
          </p:cNvPr>
          <p:cNvSpPr txBox="1"/>
          <p:nvPr/>
        </p:nvSpPr>
        <p:spPr>
          <a:xfrm>
            <a:off x="-538096" y="4067577"/>
            <a:ext cx="7601696" cy="3631763"/>
          </a:xfrm>
          <a:prstGeom prst="rect">
            <a:avLst/>
          </a:prstGeom>
          <a:noFill/>
        </p:spPr>
        <p:txBody>
          <a:bodyPr wrap="none" rtlCol="0">
            <a:spAutoFit/>
          </a:bodyPr>
          <a:lstStyle/>
          <a:p>
            <a:pPr algn="ctr"/>
            <a:r>
              <a:rPr lang="en-US" sz="3200" b="1" dirty="0"/>
              <a:t>   Lassen Medal of Honor Memorial</a:t>
            </a:r>
          </a:p>
          <a:p>
            <a:pPr algn="ctr"/>
            <a:r>
              <a:rPr lang="en-US" sz="2000" b="1" dirty="0"/>
              <a:t>Dedication Ceremony </a:t>
            </a:r>
          </a:p>
          <a:p>
            <a:pPr algn="ctr"/>
            <a:r>
              <a:rPr lang="en-US" sz="2000" b="1" dirty="0"/>
              <a:t>1000 Saturday 25 January 2025</a:t>
            </a:r>
          </a:p>
          <a:p>
            <a:pPr algn="ctr"/>
            <a:r>
              <a:rPr lang="en-US" sz="2000" b="1" dirty="0">
                <a:hlinkClick r:id="rId4"/>
              </a:rPr>
              <a:t>NBC/NASNI Front Gate</a:t>
            </a:r>
            <a:endParaRPr lang="en-US" sz="2000" b="1" dirty="0"/>
          </a:p>
          <a:p>
            <a:pPr algn="ctr"/>
            <a:r>
              <a:rPr lang="en-US" sz="2000" b="1" dirty="0"/>
              <a:t>Friends and Families Welcome</a:t>
            </a:r>
          </a:p>
          <a:p>
            <a:pPr algn="ctr"/>
            <a:r>
              <a:rPr lang="en-US" sz="2000" b="1" dirty="0"/>
              <a:t>Uniform Flight Suits/Casual Civilian Attire</a:t>
            </a:r>
          </a:p>
          <a:p>
            <a:r>
              <a:rPr lang="en-US" sz="2800" b="1" dirty="0"/>
              <a:t>           </a:t>
            </a:r>
            <a:r>
              <a:rPr lang="en-US" sz="1400" b="1" dirty="0"/>
              <a:t>Friday 24 Jan - 		</a:t>
            </a:r>
            <a:r>
              <a:rPr lang="en-US" sz="1400" b="1" dirty="0">
                <a:solidFill>
                  <a:schemeClr val="accent1">
                    <a:lumMod val="75000"/>
                  </a:schemeClr>
                </a:solidFill>
                <a:hlinkClick r:id="rId5">
                  <a:extLst>
                    <a:ext uri="{A12FA001-AC4F-418D-AE19-62706E023703}">
                      <ahyp:hlinkClr xmlns:ahyp="http://schemas.microsoft.com/office/drawing/2018/hyperlinkcolor" val="tx"/>
                    </a:ext>
                  </a:extLst>
                </a:hlinkClick>
              </a:rPr>
              <a:t>I-Bar Reception </a:t>
            </a:r>
            <a:r>
              <a:rPr lang="en-US" sz="1400" b="1" dirty="0"/>
              <a:t>- 				      1600 - Til</a:t>
            </a:r>
          </a:p>
          <a:p>
            <a:r>
              <a:rPr lang="en-US" sz="1400" b="1" dirty="0"/>
              <a:t>                      Saturday 25 Jan - 	            Dedication Ceremony -			   1000 -1100</a:t>
            </a:r>
          </a:p>
          <a:p>
            <a:r>
              <a:rPr lang="en-US" sz="1400" b="1" dirty="0"/>
              <a:t>				     	            HC-7 No Host Reception -</a:t>
            </a:r>
            <a:r>
              <a:rPr lang="en-US" sz="1400" b="1" dirty="0">
                <a:hlinkClick r:id="rId6"/>
              </a:rPr>
              <a:t> Claim Jumper </a:t>
            </a:r>
            <a:r>
              <a:rPr lang="en-US" sz="1400" b="1" dirty="0"/>
              <a:t>      1600 - Til</a:t>
            </a:r>
          </a:p>
          <a:p>
            <a:r>
              <a:rPr lang="en-US" sz="1400" b="1" dirty="0"/>
              <a:t>                                                  	                        </a:t>
            </a:r>
            <a:r>
              <a:rPr lang="en-US" sz="1400" b="1" dirty="0">
                <a:hlinkClick r:id="rId7"/>
              </a:rPr>
              <a:t>Wyndham SD Bayside </a:t>
            </a:r>
            <a:r>
              <a:rPr lang="en-US" sz="1400" b="1" dirty="0"/>
              <a:t>- </a:t>
            </a:r>
            <a:r>
              <a:rPr lang="en-US" sz="1400" b="1" dirty="0">
                <a:hlinkClick r:id="rId8"/>
              </a:rPr>
              <a:t>1355 N. Harbor Drive</a:t>
            </a:r>
            <a:endParaRPr lang="en-US" sz="1400" b="1" dirty="0"/>
          </a:p>
          <a:p>
            <a:r>
              <a:rPr lang="en-US" sz="1400" b="1" dirty="0"/>
              <a:t>                                                   	           All Comers Welcome</a:t>
            </a:r>
          </a:p>
          <a:p>
            <a:r>
              <a:rPr lang="en-US" sz="1400" b="1" dirty="0"/>
              <a:t>                     Sunday 24 Jan - 	           Mt. Soledad Lassen/Crew Plaque Dedication 1300-1400      </a:t>
            </a:r>
          </a:p>
        </p:txBody>
      </p:sp>
      <p:pic>
        <p:nvPicPr>
          <p:cNvPr id="7" name="Picture 6">
            <a:extLst>
              <a:ext uri="{FF2B5EF4-FFF2-40B4-BE49-F238E27FC236}">
                <a16:creationId xmlns:a16="http://schemas.microsoft.com/office/drawing/2014/main" id="{8977BD1A-84E0-0145-944C-869B2AB8274C}"/>
              </a:ext>
            </a:extLst>
          </p:cNvPr>
          <p:cNvPicPr>
            <a:picLocks noChangeAspect="1"/>
          </p:cNvPicPr>
          <p:nvPr/>
        </p:nvPicPr>
        <p:blipFill>
          <a:blip r:embed="rId9"/>
          <a:stretch>
            <a:fillRect/>
          </a:stretch>
        </p:blipFill>
        <p:spPr>
          <a:xfrm>
            <a:off x="318693" y="418765"/>
            <a:ext cx="830997" cy="830997"/>
          </a:xfrm>
          <a:prstGeom prst="rect">
            <a:avLst/>
          </a:prstGeom>
        </p:spPr>
      </p:pic>
      <p:sp>
        <p:nvSpPr>
          <p:cNvPr id="3" name="Rectangle 2">
            <a:extLst>
              <a:ext uri="{FF2B5EF4-FFF2-40B4-BE49-F238E27FC236}">
                <a16:creationId xmlns:a16="http://schemas.microsoft.com/office/drawing/2014/main" id="{3B5DAF76-4013-F768-4DEC-E867BAF39B6E}"/>
              </a:ext>
            </a:extLst>
          </p:cNvPr>
          <p:cNvSpPr/>
          <p:nvPr/>
        </p:nvSpPr>
        <p:spPr>
          <a:xfrm>
            <a:off x="247134" y="261909"/>
            <a:ext cx="6485928" cy="8620182"/>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BB2326F-2001-2328-42A7-7935F34156A3}"/>
              </a:ext>
            </a:extLst>
          </p:cNvPr>
          <p:cNvSpPr txBox="1"/>
          <p:nvPr/>
        </p:nvSpPr>
        <p:spPr>
          <a:xfrm>
            <a:off x="533400" y="8039100"/>
            <a:ext cx="4413259" cy="646331"/>
          </a:xfrm>
          <a:prstGeom prst="rect">
            <a:avLst/>
          </a:prstGeom>
          <a:noFill/>
        </p:spPr>
        <p:txBody>
          <a:bodyPr wrap="none" rtlCol="0">
            <a:spAutoFit/>
          </a:bodyPr>
          <a:lstStyle/>
          <a:p>
            <a:r>
              <a:rPr lang="en-US" dirty="0"/>
              <a:t>Buy a Brick - Donate to the Project </a:t>
            </a:r>
          </a:p>
          <a:p>
            <a:r>
              <a:rPr lang="en-US" dirty="0"/>
              <a:t>                           A Perfect Gift for the Holidays!</a:t>
            </a:r>
          </a:p>
        </p:txBody>
      </p:sp>
      <p:pic>
        <p:nvPicPr>
          <p:cNvPr id="8" name="Picture 7" descr="A qr code with a logo&#10;&#10;Description automatically generated">
            <a:extLst>
              <a:ext uri="{FF2B5EF4-FFF2-40B4-BE49-F238E27FC236}">
                <a16:creationId xmlns:a16="http://schemas.microsoft.com/office/drawing/2014/main" id="{927E5595-8B34-0C5F-598F-2F37E1AB238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2512" y="7660151"/>
            <a:ext cx="1202410" cy="1202410"/>
          </a:xfrm>
          <a:prstGeom prst="rect">
            <a:avLst/>
          </a:prstGeom>
        </p:spPr>
      </p:pic>
    </p:spTree>
    <p:extLst>
      <p:ext uri="{BB962C8B-B14F-4D97-AF65-F5344CB8AC3E}">
        <p14:creationId xmlns:p14="http://schemas.microsoft.com/office/powerpoint/2010/main" val="1791983384"/>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252</TotalTime>
  <Words>311</Words>
  <Application>Microsoft Office PowerPoint</Application>
  <PresentationFormat>On-screen Show (4:3)</PresentationFormat>
  <Paragraphs>30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Bill Personius</dc:creator>
  <cp:lastModifiedBy>Bill Personius</cp:lastModifiedBy>
  <cp:revision>2</cp:revision>
  <dcterms:created xsi:type="dcterms:W3CDTF">2024-09-12T20:43:00Z</dcterms:created>
  <dcterms:modified xsi:type="dcterms:W3CDTF">2024-11-22T22:39:30Z</dcterms:modified>
</cp:coreProperties>
</file>